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renderjuntos.cl/category/el-libro-de-la-seman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28798" y="2544576"/>
            <a:ext cx="5945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7030A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secuela </a:t>
            </a:r>
            <a:r>
              <a:rPr lang="es-MX" sz="1600" i="1" dirty="0" smtClean="0">
                <a:solidFill>
                  <a:srgbClr val="7030A0"/>
                </a:solidFill>
                <a:latin typeface="Gill Sans MT" panose="020B0502020104020203" pitchFamily="34" charset="0"/>
              </a:rPr>
              <a:t> 	 – secuela 	       – </a:t>
            </a:r>
            <a:r>
              <a:rPr lang="es-MX" sz="1600" b="1" i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</a:t>
            </a:r>
            <a:r>
              <a:rPr lang="es-MX" sz="1600" b="1" i="1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ú vas a </a:t>
            </a:r>
            <a:r>
              <a:rPr lang="es-MX" sz="1600" b="1" i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l</a:t>
            </a:r>
            <a:r>
              <a:rPr lang="es-MX" sz="1600" b="1" i="1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 escuela </a:t>
            </a:r>
            <a:endParaRPr lang="es-MX" sz="1600" b="1" i="1" dirty="0">
              <a:solidFill>
                <a:srgbClr val="7030A0"/>
              </a:solidFill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00206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puerca</a:t>
            </a:r>
            <a:r>
              <a:rPr lang="es-MX" sz="1600" i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 	 – </a:t>
            </a:r>
            <a:r>
              <a:rPr lang="es-MX" sz="1600" i="1" dirty="0">
                <a:solidFill>
                  <a:srgbClr val="002060"/>
                </a:solidFill>
                <a:latin typeface="Gill Sans MT" panose="020B0502020104020203" pitchFamily="34" charset="0"/>
              </a:rPr>
              <a:t>puerca </a:t>
            </a:r>
            <a:r>
              <a:rPr lang="es-MX" sz="1600" i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</a:t>
            </a:r>
            <a:r>
              <a:rPr lang="es-MX" sz="1600" b="1" i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ú amigo usa tuerca</a:t>
            </a:r>
            <a:endParaRPr lang="es-MX" sz="1600" b="1" i="1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0070C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acuño</a:t>
            </a:r>
            <a:r>
              <a:rPr lang="es-MX" sz="16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	 – </a:t>
            </a:r>
            <a:r>
              <a:rPr lang="es-MX" sz="1600" i="1" dirty="0">
                <a:solidFill>
                  <a:srgbClr val="0070C0"/>
                </a:solidFill>
                <a:latin typeface="Gill Sans MT" panose="020B0502020104020203" pitchFamily="34" charset="0"/>
              </a:rPr>
              <a:t>acuño </a:t>
            </a:r>
            <a:r>
              <a:rPr lang="es-MX" sz="16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omemos chuño</a:t>
            </a:r>
            <a:endParaRPr lang="es-MX" sz="1600" b="1" i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00B05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h</a:t>
            </a:r>
            <a:r>
              <a:rPr lang="es-MX" sz="1600" b="1" i="1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ostiga </a:t>
            </a:r>
            <a:r>
              <a:rPr lang="es-MX" sz="1600" i="1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 	 – hostiga 	       – </a:t>
            </a:r>
            <a:r>
              <a:rPr lang="es-MX" sz="1600" b="1" i="1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Tienes una hormiga </a:t>
            </a:r>
            <a:endParaRPr lang="es-MX" sz="1600" b="1" i="1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00B0F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cállate</a:t>
            </a:r>
            <a:r>
              <a:rPr lang="es-MX" sz="1600" i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 	 – </a:t>
            </a:r>
            <a:r>
              <a:rPr lang="es-MX" sz="1600" i="1" dirty="0">
                <a:solidFill>
                  <a:srgbClr val="00B0F0"/>
                </a:solidFill>
                <a:latin typeface="Gill Sans MT" panose="020B0502020104020203" pitchFamily="34" charset="0"/>
              </a:rPr>
              <a:t>cállate </a:t>
            </a:r>
            <a:r>
              <a:rPr lang="es-MX" sz="1600" i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	       – </a:t>
            </a:r>
            <a:r>
              <a:rPr lang="es-MX" sz="1600" b="1" i="1" dirty="0" smtClean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Cálmate</a:t>
            </a:r>
            <a:endParaRPr lang="es-MX" sz="1600" b="1" i="1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rgbClr val="C00000"/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casquillo </a:t>
            </a:r>
            <a:r>
              <a:rPr lang="es-MX" sz="1600" i="1" dirty="0" smtClean="0">
                <a:solidFill>
                  <a:srgbClr val="C00000"/>
                </a:solidFill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solidFill>
                  <a:srgbClr val="C00000"/>
                </a:solidFill>
                <a:latin typeface="Gill Sans MT" panose="020B0502020104020203" pitchFamily="34" charset="0"/>
              </a:rPr>
              <a:t>casquillo </a:t>
            </a:r>
            <a:r>
              <a:rPr lang="es-MX" sz="1600" i="1" dirty="0" smtClean="0">
                <a:solidFill>
                  <a:srgbClr val="C00000"/>
                </a:solidFill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</a:t>
            </a:r>
            <a:r>
              <a:rPr lang="es-MX" sz="1600" b="1" i="1" dirty="0" smtClean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ú tienes un castillo</a:t>
            </a:r>
            <a:r>
              <a:rPr lang="es-MX" sz="1600" i="1" dirty="0">
                <a:solidFill>
                  <a:srgbClr val="C00000"/>
                </a:solidFill>
                <a:latin typeface="Gill Sans MT" panose="020B0502020104020203" pitchFamily="34" charset="0"/>
              </a:rPr>
              <a:t>	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desierta </a:t>
            </a:r>
            <a:r>
              <a:rPr lang="es-MX" sz="1600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 	 – </a:t>
            </a:r>
            <a:r>
              <a:rPr lang="es-MX" sz="1600" i="1" dirty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desierta </a:t>
            </a:r>
            <a:r>
              <a:rPr lang="es-MX" sz="1600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	       – </a:t>
            </a:r>
            <a:r>
              <a:rPr lang="es-MX" sz="1600" b="1" i="1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Despierta </a:t>
            </a:r>
            <a:endParaRPr lang="es-MX" sz="1600" b="1" i="1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</p:txBody>
      </p:sp>
      <p:sp>
        <p:nvSpPr>
          <p:cNvPr id="23" name="CuadroTexto 8"/>
          <p:cNvSpPr txBox="1"/>
          <p:nvPr/>
        </p:nvSpPr>
        <p:spPr>
          <a:xfrm>
            <a:off x="-36512" y="935233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“R</a:t>
            </a:r>
            <a:r>
              <a:rPr lang="es-MX" sz="2400" b="1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imas</a:t>
            </a:r>
            <a:r>
              <a:rPr lang="es-MX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s-MX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en familia</a:t>
            </a:r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8" y="1407949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queremos </a:t>
            </a:r>
            <a:r>
              <a:rPr lang="es-ES" sz="1600" b="1" dirty="0">
                <a:latin typeface="Gill Sans MT" panose="020B0502020104020203" pitchFamily="34" charset="0"/>
              </a:rPr>
              <a:t>compartir el </a:t>
            </a:r>
            <a:r>
              <a:rPr lang="es-ES" sz="1600" b="1" dirty="0" smtClean="0">
                <a:latin typeface="Gill Sans MT" panose="020B0502020104020203" pitchFamily="34" charset="0"/>
              </a:rPr>
              <a:t>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89761" y="5519521"/>
            <a:ext cx="5749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¡Sabían que</a:t>
            </a:r>
            <a:r>
              <a:rPr lang="es-ES" sz="1400" b="1" i="1" dirty="0" smtClean="0">
                <a:solidFill>
                  <a:srgbClr val="FF0000"/>
                </a:solidFill>
              </a:rPr>
              <a:t>…!</a:t>
            </a:r>
            <a:endParaRPr lang="es-ES" sz="1400" b="1" i="1" dirty="0">
              <a:solidFill>
                <a:srgbClr val="FF0000"/>
              </a:solidFill>
            </a:endParaRPr>
          </a:p>
          <a:p>
            <a:r>
              <a:rPr lang="es-ES" sz="1400" b="1" i="1" dirty="0" smtClean="0">
                <a:solidFill>
                  <a:srgbClr val="FF0000"/>
                </a:solidFill>
              </a:rPr>
              <a:t>“</a:t>
            </a:r>
            <a:r>
              <a:rPr lang="es-MX" sz="1400" b="1" i="1" dirty="0" smtClean="0">
                <a:solidFill>
                  <a:srgbClr val="FF0000"/>
                </a:solidFill>
              </a:rPr>
              <a:t>Las </a:t>
            </a:r>
            <a:r>
              <a:rPr lang="es-MX" sz="1400" b="1" i="1" dirty="0">
                <a:solidFill>
                  <a:srgbClr val="FF0000"/>
                </a:solidFill>
              </a:rPr>
              <a:t>niñas y los niños </a:t>
            </a:r>
            <a:r>
              <a:rPr lang="es-MX" sz="1400" b="1" i="1" dirty="0" smtClean="0">
                <a:solidFill>
                  <a:srgbClr val="FF0000"/>
                </a:solidFill>
              </a:rPr>
              <a:t>tienen </a:t>
            </a:r>
            <a:r>
              <a:rPr lang="es-MX" sz="1400" b="1" i="1" dirty="0">
                <a:solidFill>
                  <a:srgbClr val="FF0000"/>
                </a:solidFill>
              </a:rPr>
              <a:t>las mismas condiciones y oportunidades de participar.</a:t>
            </a:r>
            <a:r>
              <a:rPr lang="en-US" sz="1400" b="1" i="1" dirty="0" smtClean="0">
                <a:solidFill>
                  <a:srgbClr val="FF0000"/>
                </a:solidFill>
              </a:rPr>
              <a:t>”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6" name="CuadroTexto 13"/>
          <p:cNvSpPr txBox="1"/>
          <p:nvPr/>
        </p:nvSpPr>
        <p:spPr>
          <a:xfrm>
            <a:off x="327647" y="2053678"/>
            <a:ext cx="170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e invite a repetir la siguientes palabras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CuadroTexto 13"/>
          <p:cNvSpPr txBox="1"/>
          <p:nvPr/>
        </p:nvSpPr>
        <p:spPr>
          <a:xfrm>
            <a:off x="2254748" y="2066184"/>
            <a:ext cx="125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Debe repetirse la palabra 	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CuadroTexto 13"/>
          <p:cNvSpPr txBox="1"/>
          <p:nvPr/>
        </p:nvSpPr>
        <p:spPr>
          <a:xfrm>
            <a:off x="3692503" y="2083872"/>
            <a:ext cx="1759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Ahora lee y notaras la rima.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61008" y="4858986"/>
            <a:ext cx="85652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latin typeface="Gill Sans MT" panose="020B0502020104020203" pitchFamily="34" charset="0"/>
              </a:rPr>
              <a:t>Ahora cambiamos </a:t>
            </a:r>
            <a:r>
              <a:rPr lang="es-ES" sz="1500" dirty="0" smtClean="0">
                <a:latin typeface="Gill Sans MT" panose="020B0502020104020203" pitchFamily="34" charset="0"/>
              </a:rPr>
              <a:t>los </a:t>
            </a:r>
            <a:r>
              <a:rPr lang="es-ES" sz="1500" dirty="0" smtClean="0">
                <a:latin typeface="Gill Sans MT" panose="020B0502020104020203" pitchFamily="34" charset="0"/>
              </a:rPr>
              <a:t>roles, la niña o niño, lee e invita a repetir las palabras y seguir con lo demás</a:t>
            </a:r>
          </a:p>
          <a:p>
            <a:r>
              <a:rPr lang="es-ES" sz="1500" dirty="0" smtClean="0">
                <a:latin typeface="Gill Sans MT" panose="020B0502020104020203" pitchFamily="34" charset="0"/>
              </a:rPr>
              <a:t>Finalmente, </a:t>
            </a:r>
            <a:r>
              <a:rPr lang="es-ES" sz="1500" dirty="0" smtClean="0">
                <a:latin typeface="Gill Sans MT" panose="020B0502020104020203" pitchFamily="34" charset="0"/>
              </a:rPr>
              <a:t>les invitamos a formar sus propias RIMAS en familia.	</a:t>
            </a:r>
            <a:endParaRPr lang="es-ES" sz="1500" dirty="0">
              <a:latin typeface="Gill Sans MT" panose="020B0502020104020203" pitchFamily="34" charset="0"/>
            </a:endParaRPr>
          </a:p>
        </p:txBody>
      </p:sp>
      <p:pic>
        <p:nvPicPr>
          <p:cNvPr id="20" name="Imagen 1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85"/>
          <a:stretch/>
        </p:blipFill>
        <p:spPr bwMode="auto">
          <a:xfrm>
            <a:off x="6113977" y="1880967"/>
            <a:ext cx="2654923" cy="26439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15" y="1630089"/>
            <a:ext cx="3115046" cy="3175204"/>
          </a:xfrm>
          <a:prstGeom prst="rect">
            <a:avLst/>
          </a:prstGeom>
        </p:spPr>
      </p:pic>
      <p:sp>
        <p:nvSpPr>
          <p:cNvPr id="2" name="Flecha a la derecha con bandas 1"/>
          <p:cNvSpPr/>
          <p:nvPr/>
        </p:nvSpPr>
        <p:spPr>
          <a:xfrm>
            <a:off x="2055225" y="2220685"/>
            <a:ext cx="172936" cy="163527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Flecha a la derecha con bandas 24"/>
          <p:cNvSpPr/>
          <p:nvPr/>
        </p:nvSpPr>
        <p:spPr>
          <a:xfrm>
            <a:off x="3510000" y="2227904"/>
            <a:ext cx="172936" cy="173726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2" name="Imagen 31" descr="D:\TRABAJO DD CASA EC\COMUNICACION SC\Logos y fuentes texto SCI\STC_Logo_Horiz_WhiteNeg_RGB.png">
            <a:extLst>
              <a:ext uri="{FF2B5EF4-FFF2-40B4-BE49-F238E27FC236}">
                <a16:creationId xmlns:a16="http://schemas.microsoft.com/office/drawing/2014/main" id="{44ACFE38-5346-46AA-A14D-1E6F5DB9179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724" y="6267649"/>
            <a:ext cx="1971585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6061FF-55C6-43CB-968A-C729840A6C75}">
  <ds:schemaRefs>
    <ds:schemaRef ds:uri="http://purl.org/dc/dcmitype/"/>
    <ds:schemaRef ds:uri="http://purl.org/dc/terms/"/>
    <ds:schemaRef ds:uri="831a5897-d732-480b-8552-b0094d7d6f94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23a2a74-8203-42e7-af82-f8d924c5b2d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C9C5546-F645-4238-9EA4-43269285E6E6}"/>
</file>

<file path=customXml/itemProps3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2076</TotalTime>
  <Words>105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87</cp:revision>
  <dcterms:created xsi:type="dcterms:W3CDTF">2019-11-07T19:37:04Z</dcterms:created>
  <dcterms:modified xsi:type="dcterms:W3CDTF">2020-05-19T20:03:57Z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